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14" r:id="rId2"/>
  </p:sldMasterIdLst>
  <p:sldIdLst>
    <p:sldId id="270" r:id="rId3"/>
    <p:sldId id="296" r:id="rId4"/>
    <p:sldId id="297" r:id="rId5"/>
    <p:sldId id="298" r:id="rId6"/>
    <p:sldId id="299" r:id="rId7"/>
    <p:sldId id="271" r:id="rId8"/>
    <p:sldId id="273" r:id="rId9"/>
    <p:sldId id="269" r:id="rId10"/>
    <p:sldId id="272" r:id="rId11"/>
    <p:sldId id="274" r:id="rId12"/>
    <p:sldId id="275" r:id="rId13"/>
    <p:sldId id="266" r:id="rId14"/>
    <p:sldId id="276" r:id="rId15"/>
    <p:sldId id="257" r:id="rId16"/>
    <p:sldId id="300" r:id="rId17"/>
    <p:sldId id="258" r:id="rId18"/>
    <p:sldId id="301" r:id="rId19"/>
    <p:sldId id="260" r:id="rId20"/>
    <p:sldId id="302" r:id="rId21"/>
    <p:sldId id="265" r:id="rId22"/>
    <p:sldId id="263" r:id="rId23"/>
    <p:sldId id="282" r:id="rId24"/>
    <p:sldId id="283" r:id="rId25"/>
    <p:sldId id="284" r:id="rId26"/>
    <p:sldId id="285" r:id="rId27"/>
    <p:sldId id="286" r:id="rId28"/>
    <p:sldId id="278" r:id="rId29"/>
    <p:sldId id="281" r:id="rId30"/>
    <p:sldId id="288" r:id="rId31"/>
    <p:sldId id="292" r:id="rId32"/>
    <p:sldId id="293" r:id="rId33"/>
    <p:sldId id="303" r:id="rId34"/>
    <p:sldId id="294" r:id="rId35"/>
    <p:sldId id="304" r:id="rId36"/>
    <p:sldId id="305" r:id="rId37"/>
  </p:sldIdLst>
  <p:sldSz cx="9144000" cy="6858000" type="screen4x3"/>
  <p:notesSz cx="6858000" cy="9144000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FF"/>
    <a:srgbClr val="99FF66"/>
    <a:srgbClr val="FFCC66"/>
    <a:srgbClr val="FF9933"/>
    <a:srgbClr val="CC9900"/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45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1946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3F5B-AC51-4A69-9370-F9B03F183C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0AEC-8AD9-44AC-8401-8616EC9339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57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9413-24EB-47F4-8719-0DC44AD6F9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4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3A4EA-F63F-4281-BA76-DF3FE704CE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71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904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29904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D3EF-AA97-44D5-9834-732C075DD8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92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8E20-EF7F-4B74-BC7E-8D6638C59A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3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8138-0C9D-466A-A83F-A0C52DCAEC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1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71F2-0C95-40A0-8187-B65F2E1A0C8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E900-4AC8-4DE6-9AFF-4AD4CD8938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95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5BD9-DE0B-4714-9847-BC75BB7FFB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1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307C-D027-40E8-92E0-E61F7E441A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53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B1BB-4C7B-4BBE-A8C2-EABF3361AF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5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EC8D-3465-45A6-A290-B963DB277C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1C8E-8CAA-42F8-9C36-B9DAAF555A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0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BDB9-E40C-4D72-B026-C23D175455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33B5-2995-4F0B-A174-AC4668FB35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9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F6B2-B86F-4C0B-9F55-143130F187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7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3EFF-8875-4224-ABBA-6A44165B3B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8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C27B-1CA1-45E7-AE15-868C5C73CD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36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0E85-C9A9-4922-A5C7-322662B0C3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4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4DDE-94B3-41A8-AD6F-F78A042BA5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1901-15B9-4486-93B4-91F085E6E32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97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BEEA-EBA3-4133-9A56-0904AB18E9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5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935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5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35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935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935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35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35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5BABF7EA-2DD3-4D80-92D9-D06CFF8351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9798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8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8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9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9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9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9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9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9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9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9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9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99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0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0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0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0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0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0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0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0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0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0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1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1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1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1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1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1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1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1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1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1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02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802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29802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29802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9802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9802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1B6206C-B1C6-41A4-96A4-93894E4EE4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484784"/>
            <a:ext cx="7097415" cy="4033218"/>
          </a:xfrm>
        </p:spPr>
        <p:txBody>
          <a:bodyPr/>
          <a:lstStyle/>
          <a:p>
            <a:r>
              <a:rPr lang="hr-H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HRVATSKA SREDNJOVJEKOVNA KNJIŽEVNOST</a:t>
            </a:r>
            <a:r>
              <a:rPr lang="hr-H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hr-H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hr-H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hr-H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hr-H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r>
              <a:rPr lang="hr-H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– 15. st.</a:t>
            </a:r>
            <a:br>
              <a:rPr lang="hr-H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hr-HR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5255568" y="621166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Priredila: </a:t>
            </a:r>
            <a:r>
              <a:rPr lang="hr-HR" b="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Tanja Španjić, prof.</a:t>
            </a:r>
          </a:p>
          <a:p>
            <a:r>
              <a:rPr lang="hr-HR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listopad 2011.</a:t>
            </a:r>
            <a:endParaRPr lang="hr-HR" b="0" dirty="0">
              <a:solidFill>
                <a:schemeClr val="bg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055"/>
            <a:ext cx="1872208" cy="655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613"/>
            <a:ext cx="8496944" cy="5294312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uspjeh njihove misije izaziva reakciju njemačkoga klera </a:t>
            </a:r>
          </a:p>
          <a:p>
            <a:pPr marL="0" indent="0" eaLnBrk="1" hangingPunct="1">
              <a:buNone/>
              <a:defRPr/>
            </a:pP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lavni argument protivnika slavenske liturgije bila je tzv.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TROJEZIČNA HEREZA </a:t>
            </a:r>
          </a:p>
          <a:p>
            <a:pPr marL="0" indent="0" eaLnBrk="1" hangingPunct="1">
              <a:buNone/>
              <a:defRPr/>
            </a:pPr>
            <a:endParaRPr lang="hr-H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eaLnBrk="1" hangingPunct="1">
              <a:defRPr/>
            </a:pP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samo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su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tri sveta jezika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 kojima se mogu vršiti vjerski obredi:</a:t>
            </a:r>
          </a:p>
          <a:p>
            <a:pPr marL="0" indent="0" algn="ctr" eaLnBrk="1" hangingPunct="1">
              <a:buNone/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hebrejski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grčki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latinski</a:t>
            </a: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Progon učenika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50691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akon smrti Svete braće,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progon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učenika iz Moravske i Panonije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edan dio njih dolazi u Hrvatsku donoseći: 	*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općeslavenski književni jezik</a:t>
            </a: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*prvo slavensko pismo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glagoljicu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*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knjige za bogoslužje na narodnom jeziku</a:t>
            </a: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ako započinje pismenost na narodnomu jeziku (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9. st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 smtClean="0"/>
              <a:t>Deveto stoljeće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856984" cy="4781127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općeslavenski jezik (na kojemu se temelji glagoljica),  zasniva se na makedonskim govorima</a:t>
            </a:r>
          </a:p>
          <a:p>
            <a:pPr eaLnBrk="1" hangingPunct="1">
              <a:defRPr/>
            </a:pPr>
            <a:r>
              <a:rPr lang="hr-HR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Konstantin je </a:t>
            </a:r>
            <a:r>
              <a:rPr lang="hr-H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24 slova </a:t>
            </a:r>
            <a:r>
              <a:rPr lang="hr-HR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glagoljice “nacrtao” po uzoru na grčko pismo, a ostalih </a:t>
            </a:r>
            <a:r>
              <a:rPr lang="hr-H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14 (16) </a:t>
            </a:r>
            <a:r>
              <a:rPr lang="hr-HR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sam izmislio </a:t>
            </a:r>
          </a:p>
          <a:p>
            <a:pPr eaLnBrk="1" hangingPunct="1">
              <a:defRPr/>
            </a:pPr>
            <a:r>
              <a:rPr lang="hr-H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promjena oble glagoljice u uglatu – hrvatska posebnost u slavenskomu svijetu</a:t>
            </a:r>
            <a:endParaRPr lang="hr-HR" sz="3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r-HR" sz="3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649" name="Picture 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37"/>
            <a:ext cx="8136904" cy="6824663"/>
          </a:xfrm>
          <a:prstGeom prst="rect">
            <a:avLst/>
          </a:prstGeom>
          <a:solidFill>
            <a:srgbClr val="000000"/>
          </a:solidFill>
          <a:ln w="57150" cmpd="thinThick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936104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Hrvatska redakcija stsl. jezika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36912"/>
            <a:ext cx="4321051" cy="36004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 općeslavenski jezik ulaze narodne hrvatske, ponajviše čakavske osobitosti i tako nastaje hrvatska redakcija općeslavenskoga jezika, tj. </a:t>
            </a: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starohrvatski jezik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(11.st.)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484784"/>
            <a:ext cx="4823965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Zapisi na starohrvatskom: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Plominski natpis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Krčki natpis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hr-HR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Valunska</a:t>
            </a: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ploča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Baščanska ploča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Vinodolski zakonik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Istarski razvod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Misali i brevijari</a:t>
            </a:r>
            <a:endParaRPr lang="hr-H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/>
          <a:lstStyle/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z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potrebe vršenja bogoslužja starohrvatskim su jezikom i glagoljicom bili napisani 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misali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 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brevijari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molitvenici)</a:t>
            </a:r>
          </a:p>
          <a:p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rimski obred, bogoslužje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na narodnom jeziku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- svećenici </a:t>
            </a:r>
            <a:r>
              <a:rPr lang="hr-HR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glagoljaši</a:t>
            </a:r>
            <a:endParaRPr lang="hr-H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88024" y="2852936"/>
            <a:ext cx="4038600" cy="2116832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najviše ih je bilo na otoku Krku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/>
              </a:rPr>
              <a:t>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sym typeface="Wingdings 3"/>
              </a:rPr>
              <a:t>kolijevka glagoljice</a:t>
            </a:r>
          </a:p>
          <a:p>
            <a:pPr marL="0" indent="0">
              <a:buNone/>
            </a:pPr>
            <a:endParaRPr lang="hr-H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sym typeface="Wingdings 3"/>
            </a:endParaRPr>
          </a:p>
          <a:p>
            <a:endParaRPr lang="hr-H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00808"/>
            <a:ext cx="4320480" cy="2737024"/>
          </a:xfrm>
        </p:spPr>
        <p:txBody>
          <a:bodyPr/>
          <a:lstStyle/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t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ijekom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12. st. u južnim se krajevima Hrvatske pojavilo i treće pismo – 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hrvatska ćirilica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poznata kao 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bosančica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ili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bosanica</a:t>
            </a:r>
            <a:endParaRPr lang="hr-HR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Maiandra GD" pitchFamily="34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4509120"/>
            <a:ext cx="4043362" cy="210075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Ćirilicom  su zapisani: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b="1" dirty="0" smtClean="0">
              <a:solidFill>
                <a:schemeClr val="bg2">
                  <a:lumMod val="60000"/>
                  <a:lumOff val="40000"/>
                </a:schemeClr>
              </a:solidFill>
              <a:latin typeface="Maiandra GD" pitchFamily="34" charset="0"/>
            </a:endParaRPr>
          </a:p>
          <a:p>
            <a:pPr eaLnBrk="1" hangingPunct="1">
              <a:buClr>
                <a:srgbClr val="FFCC66"/>
              </a:buClr>
              <a:buFontTx/>
              <a:buChar char="o"/>
              <a:defRPr/>
            </a:pPr>
            <a:r>
              <a:rPr lang="hr-HR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Povljanska</a:t>
            </a:r>
            <a:r>
              <a:rPr lang="hr-H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 listina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 (1184.g.)</a:t>
            </a:r>
          </a:p>
          <a:p>
            <a:pPr eaLnBrk="1" hangingPunct="1">
              <a:buClr>
                <a:srgbClr val="FFCC66"/>
              </a:buClr>
              <a:buFontTx/>
              <a:buChar char="o"/>
              <a:defRPr/>
            </a:pPr>
            <a:r>
              <a:rPr lang="hr-H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Poljički statut 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(15.st.)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hr-HR" sz="2400" dirty="0" smtClean="0">
              <a:solidFill>
                <a:schemeClr val="bg2">
                  <a:lumMod val="60000"/>
                  <a:lumOff val="40000"/>
                </a:schemeClr>
              </a:solidFill>
              <a:latin typeface="Maiandra GD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hr-HR" sz="2400" dirty="0" smtClean="0">
              <a:solidFill>
                <a:schemeClr val="bg2">
                  <a:lumMod val="60000"/>
                  <a:lumOff val="40000"/>
                </a:schemeClr>
              </a:solidFill>
              <a:latin typeface="Maiandra GD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76672"/>
            <a:ext cx="5148064" cy="944141"/>
          </a:xfrm>
        </p:spPr>
        <p:txBody>
          <a:bodyPr/>
          <a:lstStyle/>
          <a:p>
            <a:r>
              <a:rPr lang="hr-H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aiandra GD" pitchFamily="34" charset="0"/>
              </a:rPr>
              <a:t>Hrvatska ćirilica - bosančica</a:t>
            </a:r>
            <a:br>
              <a:rPr lang="hr-H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aiandra GD" pitchFamily="34" charset="0"/>
              </a:rPr>
            </a:br>
            <a:endParaRPr lang="hr-H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aiandra GD" pitchFamily="34" charset="0"/>
            </a:endParaRPr>
          </a:p>
        </p:txBody>
      </p:sp>
      <p:pic>
        <p:nvPicPr>
          <p:cNvPr id="76806" name="Picture 6" descr="http://www.hrvatskiplus.org/prilozi/slike/anagram/polj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4836" cy="680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656" y="20092"/>
            <a:ext cx="3322712" cy="1143000"/>
          </a:xfrm>
        </p:spPr>
        <p:txBody>
          <a:bodyPr/>
          <a:lstStyle/>
          <a:p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aiandra GD" pitchFamily="34" charset="0"/>
              </a:rPr>
              <a:t>Latinica</a:t>
            </a:r>
            <a:endParaRPr lang="hr-H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aiandra GD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7504" y="2060848"/>
            <a:ext cx="4038600" cy="4530725"/>
          </a:xfrm>
        </p:spPr>
        <p:txBody>
          <a:bodyPr/>
          <a:lstStyle/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s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voj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narodni jezik Hrvati su počeli zapisivati 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latinicom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negdje 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od 14. st. </a:t>
            </a:r>
            <a:endParaRPr lang="hr-H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aiandra GD" pitchFamily="34" charset="0"/>
            </a:endParaRPr>
          </a:p>
          <a:p>
            <a:pPr marL="0" indent="0">
              <a:buNone/>
            </a:pPr>
            <a:endParaRPr lang="hr-H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aiandra GD" pitchFamily="34" charset="0"/>
            </a:endParaRPr>
          </a:p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j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edan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od najstarijih hrvatskih latiničkih tekstova je </a:t>
            </a: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Šibenska molitva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Maiandra GD" pitchFamily="34" charset="0"/>
              </a:rPr>
              <a:t>iz 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15. st.</a:t>
            </a:r>
          </a:p>
          <a:p>
            <a:endParaRPr lang="hr-HR" dirty="0">
              <a:solidFill>
                <a:schemeClr val="bg2">
                  <a:lumMod val="60000"/>
                  <a:lumOff val="4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242690" name="Picture 2" descr="http://hrvatskiplus.org/prilozi/slike/anagram/siben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459789" y="6194439"/>
            <a:ext cx="340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Zapis popa Martinca, 1483.</a:t>
            </a:r>
            <a:endParaRPr lang="hr-HR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aiandra GD" pitchFamily="34" charset="0"/>
              </a:rPr>
              <a:t>Glagoljički spomenici pismenosti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ajstariji epigrafski spomenici:</a:t>
            </a:r>
          </a:p>
          <a:p>
            <a:pPr marL="0" indent="0">
              <a:buNone/>
            </a:pP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Bašćanska </a:t>
            </a: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ploča</a:t>
            </a:r>
          </a:p>
          <a:p>
            <a:pPr marL="0" indent="0">
              <a:buNone/>
            </a:pP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Krčki natpis</a:t>
            </a:r>
          </a:p>
          <a:p>
            <a:pPr marL="0" indent="0">
              <a:buNone/>
            </a:pPr>
            <a:r>
              <a:rPr lang="hr-HR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Valunska</a:t>
            </a: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 ploča</a:t>
            </a:r>
          </a:p>
          <a:p>
            <a:pPr marL="0" indent="0">
              <a:buNone/>
            </a:pP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Humski grafit</a:t>
            </a:r>
          </a:p>
          <a:p>
            <a:pPr marL="0" indent="0">
              <a:buNone/>
            </a:pP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Plominski natpis</a:t>
            </a:r>
          </a:p>
          <a:p>
            <a:pPr marL="0" indent="0">
              <a:buNone/>
            </a:pPr>
            <a:endParaRPr lang="hr-H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96952"/>
            <a:ext cx="4038600" cy="3133973"/>
          </a:xfrm>
        </p:spPr>
        <p:txBody>
          <a:bodyPr/>
          <a:lstStyle/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lagoljicom su pisani:</a:t>
            </a:r>
          </a:p>
          <a:p>
            <a:pPr marL="0" indent="0">
              <a:buNone/>
            </a:pP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Vinodolski zakon</a:t>
            </a:r>
          </a:p>
          <a:p>
            <a:pPr marL="0" indent="0">
              <a:buNone/>
            </a:pP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Bečki listići</a:t>
            </a:r>
          </a:p>
          <a:p>
            <a:pPr marL="0" indent="0">
              <a:buNone/>
            </a:pPr>
            <a:r>
              <a:rPr lang="hr-HR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Ročki</a:t>
            </a: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 abecedarij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6275040" cy="779686"/>
          </a:xfrm>
        </p:spPr>
        <p:txBody>
          <a:bodyPr/>
          <a:lstStyle/>
          <a:p>
            <a:pPr algn="r"/>
            <a:r>
              <a:rPr lang="hr-HR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aiandra GD" pitchFamily="34" charset="0"/>
              </a:rPr>
              <a:t>Baščanska ploča, 11oo.</a:t>
            </a:r>
            <a:endParaRPr lang="hr-HR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aiandra GD" pitchFamily="34" charset="0"/>
            </a:endParaRPr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9" y="1723603"/>
            <a:ext cx="9001125" cy="465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Bašćanska ploč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07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hr-HR" dirty="0" smtClean="0"/>
              <a:t>Temeljne značajke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/>
          <a:lstStyle/>
          <a:p>
            <a:pPr lvl="0"/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trojezičnost </a:t>
            </a:r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 </a:t>
            </a:r>
            <a:r>
              <a:rPr lang="hr-HR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tropismenost</a:t>
            </a: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sym typeface="Wingdings 3"/>
              </a:rPr>
              <a:t></a:t>
            </a: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uporaba </a:t>
            </a:r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triju jezika – </a:t>
            </a:r>
            <a:r>
              <a:rPr lang="hr-H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latinskoga, staroslavenskoga </a:t>
            </a:r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 </a:t>
            </a:r>
            <a:r>
              <a:rPr lang="hr-H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starohrvatskoga </a:t>
            </a:r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 triju pisama – </a:t>
            </a:r>
            <a:r>
              <a:rPr lang="hr-H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latinice, glagoljice </a:t>
            </a:r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 </a:t>
            </a:r>
            <a:r>
              <a:rPr lang="hr-H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hrvatske ćirilice</a:t>
            </a:r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ili </a:t>
            </a:r>
            <a:r>
              <a:rPr lang="hr-HR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bosančice</a:t>
            </a:r>
          </a:p>
          <a:p>
            <a:pPr lvl="0"/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dva </a:t>
            </a: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razvojna razdoblja: granica – </a:t>
            </a: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13. st.</a:t>
            </a:r>
          </a:p>
          <a:p>
            <a:pPr marL="0" lvl="0" indent="0">
              <a:buNone/>
            </a:pPr>
            <a:endParaRPr lang="hr-HR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lvl="0" indent="0">
              <a:buNone/>
            </a:pP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1. </a:t>
            </a:r>
            <a:r>
              <a:rPr lang="hr-H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razvoj pismenosti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, prvi 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povijesni i 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pravni tekstovi; književnost  </a:t>
            </a:r>
          </a:p>
          <a:p>
            <a:pPr marL="0" lvl="0" indent="0">
              <a:buNone/>
            </a:pPr>
            <a:r>
              <a:rPr lang="hr-HR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biblijskoga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 </a:t>
            </a:r>
            <a:r>
              <a:rPr lang="hr-HR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liturgijskoga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karaktera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2.</a:t>
            </a:r>
            <a:r>
              <a:rPr lang="hr-H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hr-H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otvaranje </a:t>
            </a:r>
            <a:r>
              <a:rPr lang="hr-H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zapadnoeuropskim </a:t>
            </a:r>
            <a:r>
              <a:rPr lang="hr-H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utjecajima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; tematika 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je više 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hr-HR" sz="2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hr-HR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svjetovna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, razvijaju se srednjovjekovna </a:t>
            </a:r>
            <a:r>
              <a:rPr lang="hr-HR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poezija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, </a:t>
            </a:r>
            <a:r>
              <a:rPr lang="hr-HR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proza</a:t>
            </a:r>
            <a:r>
              <a:rPr lang="hr-H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 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</a:t>
            </a:r>
          </a:p>
          <a:p>
            <a:pPr marL="0" indent="0">
              <a:buNone/>
            </a:pPr>
            <a:r>
              <a:rPr lang="hr-HR" sz="2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hr-HR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</a:t>
            </a:r>
            <a:r>
              <a:rPr lang="hr-HR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drama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; razvija 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se </a:t>
            </a:r>
            <a:r>
              <a:rPr lang="hr-H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tiskarska 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djelatnost i nastaju prve 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tiskane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knjige 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hr-HR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inkunabule</a:t>
            </a: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)</a:t>
            </a:r>
            <a:endParaRPr lang="hr-HR" sz="2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0" lvl="0" indent="0">
              <a:buNone/>
            </a:pPr>
            <a:endParaRPr lang="hr-H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hr-HR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60648"/>
            <a:ext cx="4572000" cy="65973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    U ime Oca i Sina i Svetoga duha. Ja opat </a:t>
            </a:r>
            <a:r>
              <a:rPr lang="hr-HR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Držiha</a:t>
            </a: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 pisah ovo o ledini koju dade Zvonimir, kralj hrvatski u dane svoje Svetoj Luciji. I svjedoče mi: Župan Desimir u Krbavi, Martin u Lici, </a:t>
            </a:r>
            <a:r>
              <a:rPr lang="hr-HR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Pribineg</a:t>
            </a: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, poslanik u Vinodolu, Jakov na otoku.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 Da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tko to poreče neka ga prokune Bog i 12 apostola i 4 evanđelista i sveta Lucija. Amen</a:t>
            </a:r>
            <a:endParaRPr lang="hr-HR" sz="2800" dirty="0" smtClean="0">
              <a:solidFill>
                <a:schemeClr val="bg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2"/>
          </p:nvPr>
        </p:nvSpPr>
        <p:spPr>
          <a:xfrm>
            <a:off x="4788024" y="1844824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Neka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onaj tko ovdje živi moli za njih Boga. Ja opat </a:t>
            </a:r>
            <a:r>
              <a:rPr lang="hr-HR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Dobrovit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</a:rPr>
              <a:t> zidah ovu crkvu sa svoje braće devetoro u dane kneza Kosmata koji je vladao cijelom Krajinom. I bijaše u te dane Nikola u Otočcu sa svetom Lucijom zajedno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Nacionalno značenje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jezično - </a:t>
            </a: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prvi cjelovito sačuvani spomenik na narodnome jeziku (kojeg koristi i kralj).</a:t>
            </a:r>
          </a:p>
          <a:p>
            <a:pPr eaLnBrk="1" hangingPunct="1">
              <a:defRPr/>
            </a:pP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književno - </a:t>
            </a: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prvi književno organiziran tekst kojim započinje hrvatska književnost</a:t>
            </a:r>
          </a:p>
          <a:p>
            <a:pPr eaLnBrk="1" hangingPunct="1">
              <a:defRPr/>
            </a:pP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povijesno - </a:t>
            </a: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prvi put na narodnom jeziku zabilježeno vladarovo ime:” Zvonimir, kralj hrvatski.”</a:t>
            </a:r>
          </a:p>
          <a:p>
            <a:pPr eaLnBrk="1" hangingPunct="1">
              <a:defRPr/>
            </a:pP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pravno – </a:t>
            </a: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svjedoči o Zvonimirovu darovanju zemljišta benediktinskome samostanu sv. Lucije za izgradnju crkve.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6" name="Picture 4" descr="juran_3i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911975" cy="474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684213" y="5300663"/>
            <a:ext cx="75596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r-HR" sz="2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Ova dva ulomka je našao godine 1957. Branko Fučić, neumorni istraživač tragova srednjevjekovne glagoljske pismenosti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700" name="Picture 4" descr="plominski natp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205" y="405531"/>
            <a:ext cx="4156075" cy="6119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827088" y="549275"/>
            <a:ext cx="324008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r-HR" sz="2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Plominski natpis je urezan u kameni reljef na crkvi sv. </a:t>
            </a:r>
            <a:r>
              <a:rPr lang="hr-HR" sz="2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Jurja</a:t>
            </a:r>
            <a:r>
              <a:rPr lang="hr-HR" sz="2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 </a:t>
            </a:r>
            <a:r>
              <a:rPr lang="hr-HR" sz="2800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Starog </a:t>
            </a:r>
            <a:r>
              <a:rPr lang="hr-HR" sz="2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u Plominu. Ovaj se natpis datira u 11. stoljeće.</a:t>
            </a:r>
          </a:p>
        </p:txBody>
      </p:sp>
      <p:pic>
        <p:nvPicPr>
          <p:cNvPr id="285702" name="Picture 6" descr="p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54475"/>
            <a:ext cx="3744912" cy="1966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krckinatp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08" y="230195"/>
            <a:ext cx="7315226" cy="4270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827088" y="4652963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Ovaj ulomak je bio ugrađen u ugao kanoničke kuće u </a:t>
            </a:r>
            <a:r>
              <a:rPr lang="hr-HR" sz="24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Vitezovićevoj</a:t>
            </a: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 ulici u Krku</a:t>
            </a:r>
            <a:r>
              <a:rPr lang="hr-HR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. Godine </a:t>
            </a: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1953. je na intervenciju Branka Fučića taj natpis izvađen iz zida, očišćen, te su se ukazala vidljiva slova. Natpis govori nekoj benediktinskoj gradnji, a datira se u 11. 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8" name="Picture 4" descr="senj_plo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68" y="476671"/>
            <a:ext cx="8224171" cy="392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3832225" y="4221163"/>
            <a:ext cx="397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Latn-CS" b="0"/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255586" y="5589240"/>
            <a:ext cx="8497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Ploča </a:t>
            </a: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je izvorno bila </a:t>
            </a:r>
            <a:r>
              <a:rPr lang="hr-HR" sz="24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plutej</a:t>
            </a: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 crkvene pregrade, a datira se u 12. stoljeće.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 descr="val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20" y="72008"/>
            <a:ext cx="902538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250825" y="4437112"/>
            <a:ext cx="849788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000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 </a:t>
            </a:r>
            <a:r>
              <a:rPr lang="hr-HR" sz="2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To je bila nadgrobna ploča na grobu triju pokoljenja koja nose stara hrvatska krsna imena. To su baka </a:t>
            </a:r>
            <a:r>
              <a:rPr lang="hr-HR" sz="20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Teha</a:t>
            </a:r>
            <a:r>
              <a:rPr lang="hr-HR" sz="2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, njezin sin </a:t>
            </a:r>
            <a:r>
              <a:rPr lang="hr-HR" sz="20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Bratohna</a:t>
            </a:r>
            <a:r>
              <a:rPr lang="hr-HR" sz="2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 i njezin unuk Juna. </a:t>
            </a:r>
            <a:endParaRPr lang="hr-HR" sz="2000" b="0" dirty="0" smtClean="0">
              <a:solidFill>
                <a:schemeClr val="bg2">
                  <a:lumMod val="60000"/>
                  <a:lumOff val="40000"/>
                </a:schemeClr>
              </a:solidFill>
              <a:latin typeface="Maiandra GD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sz="2000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Natpis </a:t>
            </a:r>
            <a:r>
              <a:rPr lang="hr-HR" sz="2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se datira u 11. stoljeće, a po dvojezičnosti se dalo zaključiti da su na otoku Cresu u to doba živjela dva jezička i etnička elementa, stari romanski i </a:t>
            </a:r>
            <a:r>
              <a:rPr lang="hr-HR" sz="20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novopridošli</a:t>
            </a:r>
            <a:r>
              <a:rPr lang="hr-HR" sz="20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 hrvatski.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 descr="humski gra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272226" cy="5509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1695555" y="5918581"/>
            <a:ext cx="74484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Humski grafit je neugledan zapis na </a:t>
            </a:r>
            <a:r>
              <a:rPr lang="hr-HR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freski crkve </a:t>
            </a: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sv. Jerolima u Humu u Istri. </a:t>
            </a:r>
            <a:r>
              <a:rPr lang="hr-HR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 Datira se </a:t>
            </a: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u 12. 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 descr="vinodolski zak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4751388" cy="675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4751388" y="333375"/>
            <a:ext cx="43926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hr-H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 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Vinodolski zakonik, 1288.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5400675" y="1355097"/>
            <a:ext cx="37433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Najstariji hrvatski zakonski spomenik. </a:t>
            </a:r>
          </a:p>
          <a:p>
            <a:pPr algn="l" eaLnBrk="1" hangingPunct="1">
              <a:spcBef>
                <a:spcPct val="50000"/>
              </a:spcBef>
            </a:pP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Uređuje pravne odnose između krčkih knezova koji su postali gospodari dotad slobodne vinodolske općine.</a:t>
            </a:r>
          </a:p>
          <a:p>
            <a:pPr algn="l" eaLnBrk="1" hangingPunct="1">
              <a:spcBef>
                <a:spcPct val="50000"/>
              </a:spcBef>
            </a:pP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Oblikovan na temelju običajnog prava.</a:t>
            </a:r>
          </a:p>
          <a:p>
            <a:pPr algn="l" eaLnBrk="1" hangingPunct="1">
              <a:spcBef>
                <a:spcPct val="50000"/>
              </a:spcBef>
            </a:pP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Drugi po starosti u slavenskom svijetu.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hr-HR" sz="2400" b="0" dirty="0">
              <a:solidFill>
                <a:schemeClr val="bg2">
                  <a:lumMod val="60000"/>
                  <a:lumOff val="40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1" name="Picture 5" descr="zapis popa Marti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"/>
            <a:ext cx="4788024" cy="6813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5344625" y="908720"/>
            <a:ext cx="3529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Zapis popa Martinca </a:t>
            </a:r>
            <a:r>
              <a:rPr lang="hr-HR" sz="2400" dirty="0">
                <a:solidFill>
                  <a:srgbClr val="FF0000"/>
                </a:solidFill>
                <a:latin typeface="Maiandra GD" pitchFamily="34" charset="0"/>
              </a:rPr>
              <a:t/>
            </a:r>
            <a:br>
              <a:rPr lang="hr-HR" sz="2400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o bitki na Krbavskom polju</a:t>
            </a:r>
            <a:b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</a:b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godine 1493.</a:t>
            </a: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5489088" y="3406210"/>
            <a:ext cx="32400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Znameniti zapis popa Martinca o bitki na Krbavskom polju nalazi se u golemom Drugom Novljanskom brevijaru iz godine 1495.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pismenosti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/>
          <a:lstStyle/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oselivši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na današnje prostore u 7. st.,  Hrvati su iz zakarpatske pradomovine donijeli svoju usmenu književnu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predaju</a:t>
            </a:r>
          </a:p>
          <a:p>
            <a:pPr marL="0" indent="0">
              <a:buNone/>
            </a:pP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pismenost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se razvija tek u dodiru s latinskom i bizantskom kulturom na mediteranskom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području </a:t>
            </a:r>
            <a:endParaRPr lang="hr-HR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endParaRPr lang="hr-H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Glagoljaške tiskare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6101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Kosinjska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15.st.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itchFamily="18" charset="2"/>
              </a:rPr>
              <a:t> ličko-krbavska regija; središte glagoljaštva do Krbavske bitke</a:t>
            </a:r>
          </a:p>
          <a:p>
            <a:pPr eaLnBrk="1" hangingPunct="1">
              <a:defRPr/>
            </a:pP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Senjska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1494.- 1508.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itchFamily="18" charset="2"/>
              </a:rPr>
              <a:t> nastavlja djelovanje kosinjske tiskare: misali, brevijari, teološki priručnici</a:t>
            </a: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Riječka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1530. - 1531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itchFamily="18" charset="2"/>
              </a:rPr>
              <a:t> utemeljitelj Šimun </a:t>
            </a:r>
            <a:r>
              <a:rPr lang="hr-HR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itchFamily="18" charset="2"/>
              </a:rPr>
              <a:t>Kožičić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itchFamily="18" charset="2"/>
              </a:rPr>
              <a:t> </a:t>
            </a:r>
            <a:r>
              <a:rPr lang="hr-HR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itchFamily="18" charset="2"/>
              </a:rPr>
              <a:t>Benja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itchFamily="18" charset="2"/>
              </a:rPr>
              <a:t>, biskup modruški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Hrvatske inkunabule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najstarije tiskane knjige (do 1508.)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prva  glagoljička tiskana knjiga: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Misal po zakonu rimskoga dvora, 1483.</a:t>
            </a:r>
          </a:p>
          <a:p>
            <a:pPr eaLnBrk="1" hangingPunct="1">
              <a:defRPr/>
            </a:pP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jesto tiska nije poznato</a:t>
            </a:r>
          </a:p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isak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je </a:t>
            </a:r>
            <a:r>
              <a:rPr lang="hr-HR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dvostupačni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, po 36 redaka u stupcu, a boje su </a:t>
            </a:r>
            <a:r>
              <a:rPr lang="hr-HR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crna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i </a:t>
            </a:r>
            <a:r>
              <a:rPr lang="hr-HR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crvena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hr-HR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u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krašen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je </a:t>
            </a: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inicijalima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(ukrasnim početnim slovima) i </a:t>
            </a: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iluminacijama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(sitnim slikama).</a:t>
            </a:r>
          </a:p>
          <a:p>
            <a:pPr eaLnBrk="1" hangingPunct="1">
              <a:defRPr/>
            </a:pPr>
            <a:endParaRPr lang="hr-HR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hrvatskom tisku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Hrvati su prvi tiskali knjige na glagoljici, odnosno prvi su izradili odljeve glagoljičkih slova. </a:t>
            </a: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Čak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je šest hrvatskih inkunabula otisnuto glagoljicom. </a:t>
            </a: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Valja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naglasiti i to da smo jedini narod čije su inkunabule tiskane na dva različita pisma, glagoljici i latinici.</a:t>
            </a:r>
          </a:p>
          <a:p>
            <a:endParaRPr lang="hr-H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7" name="Picture 11" descr="http://www.croatianhistory.net/gif/1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" y="-27384"/>
            <a:ext cx="5551020" cy="68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94198" y="404664"/>
            <a:ext cx="33129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aiandra GD" pitchFamily="34" charset="0"/>
              </a:rPr>
              <a:t>Misal po zakonu rimskoga dvora</a:t>
            </a:r>
            <a:r>
              <a:rPr lang="hr-HR" sz="2400" dirty="0">
                <a:solidFill>
                  <a:srgbClr val="FF0000"/>
                </a:solidFill>
                <a:latin typeface="Maiandra GD" pitchFamily="34" charset="0"/>
              </a:rPr>
              <a:t/>
            </a:r>
            <a:br>
              <a:rPr lang="hr-HR" sz="2400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1483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Maiandra GD" pitchFamily="34" charset="0"/>
              </a:rPr>
              <a:t>.</a:t>
            </a:r>
          </a:p>
        </p:txBody>
      </p:sp>
      <p:sp>
        <p:nvSpPr>
          <p:cNvPr id="2" name="Pravokutnik 1"/>
          <p:cNvSpPr/>
          <p:nvPr/>
        </p:nvSpPr>
        <p:spPr>
          <a:xfrm>
            <a:off x="5829690" y="2276872"/>
            <a:ext cx="30963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To 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je glagoljski misal </a:t>
            </a:r>
            <a:r>
              <a:rPr lang="hr-HR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hrvatske redakcije staroslavenskoga jezika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. </a:t>
            </a:r>
            <a:endParaRPr lang="hr-HR" sz="2400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  <a:p>
            <a:pPr algn="l"/>
            <a:r>
              <a:rPr lang="hr-HR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Glagoljska 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slova su bila izrađena prema rukopisnom glagoljskom predlošku </a:t>
            </a:r>
            <a:r>
              <a:rPr lang="hr-HR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(</a:t>
            </a:r>
            <a:r>
              <a:rPr lang="hr-HR" sz="2400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Misal kneza Novaka</a:t>
            </a:r>
            <a:r>
              <a:rPr lang="hr-HR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 </a:t>
            </a:r>
            <a:r>
              <a:rPr lang="hr-H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iz 1368. g.).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Ostale inkunabule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14093"/>
          </a:xfrm>
        </p:spPr>
        <p:txBody>
          <a:bodyPr/>
          <a:lstStyle/>
          <a:p>
            <a:pPr lvl="0"/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Brevijar po zakonu rimskoga dvora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hr-H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(Kosinj, 1491.)</a:t>
            </a:r>
          </a:p>
          <a:p>
            <a:pPr lvl="0"/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Misal 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hr-H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(Senj, 1494.) </a:t>
            </a:r>
          </a:p>
          <a:p>
            <a:pPr lvl="0"/>
            <a:r>
              <a:rPr lang="hr-HR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Spovid</a:t>
            </a: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općena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(Senj, 1496.)</a:t>
            </a:r>
          </a:p>
          <a:p>
            <a:pPr lvl="0"/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Lekcionar Bernardina Splićanina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(Venecija, 1495.) </a:t>
            </a:r>
          </a:p>
          <a:p>
            <a:endParaRPr lang="hr-H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92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7813"/>
            <a:ext cx="8964488" cy="1143000"/>
          </a:xfrm>
        </p:spPr>
        <p:txBody>
          <a:bodyPr/>
          <a:lstStyle/>
          <a:p>
            <a:r>
              <a:rPr lang="hr-HR" sz="4000" dirty="0" smtClean="0"/>
              <a:t>Značenje hrvatskoga srednjovjekovlja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Važnost razdoblja srednjega vijeka za hrvatsku povijest i kulturu je višestruka. </a:t>
            </a: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Srednji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vijek je ishodište hrvatskog nacionalno-povijesnog, kulturno-jezičnog i književnog identiteta.</a:t>
            </a:r>
          </a:p>
          <a:p>
            <a:pPr marL="0" indent="0">
              <a:buNone/>
            </a:pPr>
            <a:endParaRPr lang="hr-H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Latinski </a:t>
            </a:r>
            <a:r>
              <a:rPr lang="hr-HR" dirty="0"/>
              <a:t>jezik - latinica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3968" y="1556792"/>
            <a:ext cx="4608512" cy="4752528"/>
          </a:xfrm>
        </p:spPr>
        <p:txBody>
          <a:bodyPr/>
          <a:lstStyle/>
          <a:p>
            <a:pPr marL="0" indent="0">
              <a:buNone/>
            </a:pPr>
            <a:endParaRPr lang="hr-HR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rvo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pismo koje su koristili hrvatski vladari bila je </a:t>
            </a: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latinica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, no njome su zapisivali </a:t>
            </a:r>
            <a:r>
              <a:rPr lang="hr-H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latinski </a:t>
            </a:r>
            <a:r>
              <a:rPr lang="hr-HR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jezik</a:t>
            </a: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vjedočanstvo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o tomu je 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Trpimirov natpis 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iz </a:t>
            </a:r>
            <a:r>
              <a:rPr lang="hr-H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9. st. </a:t>
            </a:r>
            <a:endParaRPr lang="hr-HR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endParaRPr lang="hr-H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0642" name="Picture 2" descr="http://krk.fcpages.com/hr/hv/trpi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22" r="9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7300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 rot="18800562">
            <a:off x="2030375" y="3749636"/>
            <a:ext cx="2520280" cy="9161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99774"/>
              </a:avLst>
            </a:prstTxWarp>
            <a:spAutoFit/>
          </a:bodyPr>
          <a:lstStyle/>
          <a:p>
            <a:r>
              <a:rPr lang="hr-HR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 DUCE TREPIM(ERO)</a:t>
            </a:r>
            <a:endParaRPr lang="hr-HR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968552" cy="1791072"/>
          </a:xfrm>
        </p:spPr>
        <p:txBody>
          <a:bodyPr/>
          <a:lstStyle/>
          <a:p>
            <a:r>
              <a:rPr lang="hr-HR" b="0" dirty="0"/>
              <a:t>Staroslavenski jezik - glagoljica</a:t>
            </a:r>
            <a:br>
              <a:rPr lang="hr-HR" b="0" dirty="0"/>
            </a:br>
            <a:endParaRPr lang="hr-HR" b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2636912"/>
            <a:ext cx="4608512" cy="3672408"/>
          </a:xfrm>
        </p:spPr>
        <p:txBody>
          <a:bodyPr/>
          <a:lstStyle/>
          <a:p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r</a:t>
            </a: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azvoj </a:t>
            </a:r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pismenosti na narodnom jeziku vezan je uz djelatnost solunske braće </a:t>
            </a:r>
            <a:r>
              <a:rPr lang="hr-HR" sz="28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Konstantina</a:t>
            </a:r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hr-HR" sz="28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Filozofa</a:t>
            </a:r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(</a:t>
            </a:r>
            <a:r>
              <a:rPr lang="hr-HR" sz="2800" i="1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Ćirila</a:t>
            </a:r>
            <a:r>
              <a:rPr lang="hr-HR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) i </a:t>
            </a:r>
            <a:r>
              <a:rPr lang="hr-HR" sz="28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Metoda – </a:t>
            </a: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Moravska misija </a:t>
            </a:r>
            <a:r>
              <a:rPr lang="hr-HR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(počeci slavenske pismenosti)</a:t>
            </a:r>
          </a:p>
          <a:p>
            <a:pPr marL="0" indent="0">
              <a:buNone/>
            </a:pPr>
            <a:endParaRPr lang="hr-HR" sz="28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5" descr="http://i43.tinypic.com/s58su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-1"/>
            <a:ext cx="3995936" cy="6791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Slaveni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5.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i </a:t>
            </a:r>
            <a:r>
              <a:rPr lang="it-IT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6. st. </a:t>
            </a:r>
            <a:r>
              <a:rPr lang="hr-H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- pojava na europskom tlu 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</a:p>
          <a:p>
            <a:pPr eaLnBrk="1" hangingPunct="1">
              <a:defRPr/>
            </a:pPr>
            <a:r>
              <a:rPr lang="hr-HR" sz="36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</a:t>
            </a:r>
            <a:r>
              <a:rPr lang="hr-HR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zloženost utjecajima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zapadne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(</a:t>
            </a:r>
            <a:r>
              <a:rPr lang="it-IT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latinske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) i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istočne</a:t>
            </a:r>
            <a:r>
              <a:rPr lang="hr-HR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it-IT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grčke</a:t>
            </a:r>
            <a:r>
              <a:rPr lang="it-IT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it-IT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bizantske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)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kulture</a:t>
            </a:r>
            <a:endParaRPr lang="it-IT" sz="3600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javlja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se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ideja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o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slavenskoj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pismenosti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na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područjima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gdje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su ti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utjecaji</a:t>
            </a: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it-IT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najizrazitiji</a:t>
            </a:r>
            <a:r>
              <a:rPr lang="hr-HR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(</a:t>
            </a:r>
            <a:r>
              <a:rPr lang="hr-HR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sym typeface="Wingdings 3"/>
              </a:rPr>
              <a:t></a:t>
            </a:r>
            <a:r>
              <a:rPr lang="hr-H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Moravska misija</a:t>
            </a:r>
            <a:r>
              <a:rPr lang="hr-HR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b="1" dirty="0" smtClean="0"/>
              <a:t>SOLUNSKA BRAĆA</a:t>
            </a: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484783"/>
            <a:ext cx="8569325" cy="4968553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braća </a:t>
            </a:r>
            <a:r>
              <a:rPr lang="hr-HR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Ćiril</a:t>
            </a: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(pravo ime Konstantin, ime </a:t>
            </a:r>
            <a:r>
              <a:rPr lang="hr-HR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Ćiril</a:t>
            </a:r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uzeo je nakon zaređenja) i </a:t>
            </a:r>
            <a:r>
              <a:rPr lang="hr-HR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Metod</a:t>
            </a:r>
            <a:endParaRPr lang="hr-H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0" indent="0" eaLnBrk="1" hangingPunct="1">
              <a:buNone/>
              <a:defRPr/>
            </a:pPr>
            <a:endParaRPr lang="hr-H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eaLnBrk="1" hangingPunct="1">
              <a:defRPr/>
            </a:pPr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poznati su i kao </a:t>
            </a: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Sveta braća </a:t>
            </a:r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  <a:r>
              <a:rPr lang="hr-H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</a:t>
            </a: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lavenski apostoli</a:t>
            </a:r>
            <a:endParaRPr lang="hr-H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0" indent="0" eaLnBrk="1" hangingPunct="1">
              <a:buNone/>
              <a:defRPr/>
            </a:pPr>
            <a:endParaRPr lang="hr-H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eaLnBrk="1" hangingPunct="1">
              <a:defRPr/>
            </a:pPr>
            <a:r>
              <a:rPr lang="hr-HR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Metod</a:t>
            </a: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upravitelj jedne </a:t>
            </a:r>
            <a:r>
              <a:rPr lang="hr-HR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arhontije</a:t>
            </a:r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u istočnoj Makedoniji, </a:t>
            </a:r>
            <a:r>
              <a:rPr lang="hr-HR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Ćiril</a:t>
            </a:r>
            <a:r>
              <a:rPr lang="hr-H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filozof i teolog, bibliotekar Svete Sofije u Carigradu, učitelj filozofije na carigradskoj visokoj školi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smtClean="0"/>
              <a:t>Moravska misija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moravski knez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Rastislav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uputio je </a:t>
            </a:r>
            <a:r>
              <a:rPr lang="it-IT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86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r>
              <a:rPr lang="it-IT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bizantskom caru Mihajlu pismo da mu pošalje misionare vične slavenskom jeziku koji će propovijedati bogoslužje na slavenskom jeziku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3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Rastislav, bojeći se političkog utjecaja njemačkog svećenstva, traži u Bizantu oslonac protiv cara </a:t>
            </a:r>
            <a:r>
              <a:rPr lang="hr-HR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Ludovika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Njemačkog.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97619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bizantski car šalje </a:t>
            </a:r>
            <a:r>
              <a:rPr lang="hr-HR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Ćirila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i Metoda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pripreme za misiju: </a:t>
            </a:r>
          </a:p>
          <a:p>
            <a:pPr marL="622300" indent="-2667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r-HR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Ćiril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je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sastavio prvo slavensko pismo (glagoljica) </a:t>
            </a:r>
            <a:endParaRPr lang="hr-HR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622300" indent="-2667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jezik makedonskih Slavena iz okolice Soluna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braća </a:t>
            </a:r>
            <a:r>
              <a:rPr lang="hr-HR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prevela najnužnije crkvene knjige </a:t>
            </a:r>
            <a:endParaRPr lang="hr-H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ako su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stvorili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prvi slavenski književni jezik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 postavili temelje slavenskoj književnosti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svjedočanstvo: traktat Crnorisca Hrabra – 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 pismenima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(10. st.)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vnoteža">
  <a:themeElements>
    <a:clrScheme name="Ravnoteža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Ravnotež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Ravnotež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notež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1795</TotalTime>
  <Words>1377</Words>
  <Application>Microsoft Office PowerPoint</Application>
  <PresentationFormat>Prikaz na zaslonu (4:3)</PresentationFormat>
  <Paragraphs>149</Paragraphs>
  <Slides>35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35</vt:i4>
      </vt:variant>
    </vt:vector>
  </HeadingPairs>
  <TitlesOfParts>
    <vt:vector size="44" baseType="lpstr">
      <vt:lpstr>Arial</vt:lpstr>
      <vt:lpstr>Book Antiqua</vt:lpstr>
      <vt:lpstr>Cambria</vt:lpstr>
      <vt:lpstr>Maiandra GD</vt:lpstr>
      <vt:lpstr>Tahoma</vt:lpstr>
      <vt:lpstr>Wingdings</vt:lpstr>
      <vt:lpstr>Wingdings 3</vt:lpstr>
      <vt:lpstr>Balance</vt:lpstr>
      <vt:lpstr>Ravnoteža</vt:lpstr>
      <vt:lpstr>HRVATSKA SREDNJOVJEKOVNA KNJIŽEVNOST  7. – 15. st. </vt:lpstr>
      <vt:lpstr>Temeljne značajke</vt:lpstr>
      <vt:lpstr>Razvoj pismenosti</vt:lpstr>
      <vt:lpstr> Latinski jezik - latinica </vt:lpstr>
      <vt:lpstr>Staroslavenski jezik - glagoljica </vt:lpstr>
      <vt:lpstr>Slaveni</vt:lpstr>
      <vt:lpstr>SOLUNSKA BRAĆA</vt:lpstr>
      <vt:lpstr>Moravska misija</vt:lpstr>
      <vt:lpstr>PowerPoint prezentacija</vt:lpstr>
      <vt:lpstr>PowerPoint prezentacija</vt:lpstr>
      <vt:lpstr>Progon učenika</vt:lpstr>
      <vt:lpstr>Deveto stoljeće</vt:lpstr>
      <vt:lpstr>PowerPoint prezentacija</vt:lpstr>
      <vt:lpstr>Hrvatska redakcija stsl. jezika</vt:lpstr>
      <vt:lpstr>Misali i brevijari</vt:lpstr>
      <vt:lpstr>Hrvatska ćirilica - bosančica </vt:lpstr>
      <vt:lpstr>Latinica</vt:lpstr>
      <vt:lpstr>Glagoljički spomenici pismenosti</vt:lpstr>
      <vt:lpstr>Baščanska ploča, 11oo.</vt:lpstr>
      <vt:lpstr>PowerPoint prezentacija</vt:lpstr>
      <vt:lpstr>Nacionalno značenje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Glagoljaške tiskare</vt:lpstr>
      <vt:lpstr>Hrvatske inkunabule</vt:lpstr>
      <vt:lpstr>O hrvatskom tisku</vt:lpstr>
      <vt:lpstr>PowerPoint prezentacija</vt:lpstr>
      <vt:lpstr>Ostale inkunabule</vt:lpstr>
      <vt:lpstr>Značenje hrvatskoga srednjovjekovlja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hrvatske pismenosti</dc:title>
  <dc:creator>Tanja Španjić</dc:creator>
  <cp:lastModifiedBy>Tanja Španjić</cp:lastModifiedBy>
  <cp:revision>54</cp:revision>
  <dcterms:created xsi:type="dcterms:W3CDTF">2005-06-06T03:31:22Z</dcterms:created>
  <dcterms:modified xsi:type="dcterms:W3CDTF">2018-03-18T14:14:08Z</dcterms:modified>
</cp:coreProperties>
</file>